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8" r:id="rId3"/>
    <p:sldId id="259" r:id="rId4"/>
    <p:sldId id="281" r:id="rId5"/>
    <p:sldId id="260" r:id="rId6"/>
    <p:sldId id="261" r:id="rId7"/>
    <p:sldId id="282" r:id="rId8"/>
    <p:sldId id="262" r:id="rId9"/>
    <p:sldId id="284" r:id="rId10"/>
    <p:sldId id="263" r:id="rId11"/>
    <p:sldId id="264" r:id="rId12"/>
    <p:sldId id="265" r:id="rId13"/>
    <p:sldId id="283"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2192000" cy="6858000"/>
  <p:notesSz cx="10018713" cy="68881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38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41442" cy="345604"/>
          </a:xfrm>
          <a:prstGeom prst="rect">
            <a:avLst/>
          </a:prstGeom>
        </p:spPr>
        <p:txBody>
          <a:bodyPr vert="horz" lIns="96606" tIns="48303" rIns="96606" bIns="48303" rtlCol="0"/>
          <a:lstStyle>
            <a:lvl1pPr algn="l">
              <a:defRPr sz="1300"/>
            </a:lvl1pPr>
          </a:lstStyle>
          <a:p>
            <a:endParaRPr lang="en-PH"/>
          </a:p>
        </p:txBody>
      </p:sp>
      <p:sp>
        <p:nvSpPr>
          <p:cNvPr id="3" name="Date Placeholder 2"/>
          <p:cNvSpPr>
            <a:spLocks noGrp="1"/>
          </p:cNvSpPr>
          <p:nvPr>
            <p:ph type="dt" idx="1"/>
          </p:nvPr>
        </p:nvSpPr>
        <p:spPr>
          <a:xfrm>
            <a:off x="5674952" y="1"/>
            <a:ext cx="4341442" cy="345604"/>
          </a:xfrm>
          <a:prstGeom prst="rect">
            <a:avLst/>
          </a:prstGeom>
        </p:spPr>
        <p:txBody>
          <a:bodyPr vert="horz" lIns="96606" tIns="48303" rIns="96606" bIns="48303" rtlCol="0"/>
          <a:lstStyle>
            <a:lvl1pPr algn="r">
              <a:defRPr sz="1300"/>
            </a:lvl1pPr>
          </a:lstStyle>
          <a:p>
            <a:fld id="{8E4C5362-606C-4E27-B9E0-F3EA0FEB8CD4}" type="datetimeFigureOut">
              <a:rPr lang="en-PH" smtClean="0"/>
              <a:t>21/12/2024</a:t>
            </a:fld>
            <a:endParaRPr lang="en-PH"/>
          </a:p>
        </p:txBody>
      </p:sp>
      <p:sp>
        <p:nvSpPr>
          <p:cNvPr id="4" name="Slide Image Placeholder 3"/>
          <p:cNvSpPr>
            <a:spLocks noGrp="1" noRot="1" noChangeAspect="1"/>
          </p:cNvSpPr>
          <p:nvPr>
            <p:ph type="sldImg" idx="2"/>
          </p:nvPr>
        </p:nvSpPr>
        <p:spPr>
          <a:xfrm>
            <a:off x="2941638" y="860425"/>
            <a:ext cx="4135437" cy="2325688"/>
          </a:xfrm>
          <a:prstGeom prst="rect">
            <a:avLst/>
          </a:prstGeom>
          <a:noFill/>
          <a:ln w="12700">
            <a:solidFill>
              <a:prstClr val="black"/>
            </a:solidFill>
          </a:ln>
        </p:spPr>
        <p:txBody>
          <a:bodyPr vert="horz" lIns="96606" tIns="48303" rIns="96606" bIns="48303" rtlCol="0" anchor="ctr"/>
          <a:lstStyle/>
          <a:p>
            <a:endParaRPr lang="en-PH"/>
          </a:p>
        </p:txBody>
      </p:sp>
      <p:sp>
        <p:nvSpPr>
          <p:cNvPr id="5" name="Notes Placeholder 4"/>
          <p:cNvSpPr>
            <a:spLocks noGrp="1"/>
          </p:cNvSpPr>
          <p:nvPr>
            <p:ph type="body" sz="quarter" idx="3"/>
          </p:nvPr>
        </p:nvSpPr>
        <p:spPr>
          <a:xfrm>
            <a:off x="1001872" y="3314928"/>
            <a:ext cx="8014970" cy="2712215"/>
          </a:xfrm>
          <a:prstGeom prst="rect">
            <a:avLst/>
          </a:prstGeom>
        </p:spPr>
        <p:txBody>
          <a:bodyPr vert="horz" lIns="96606" tIns="48303" rIns="96606" bIns="48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6542560"/>
            <a:ext cx="4341442" cy="345603"/>
          </a:xfrm>
          <a:prstGeom prst="rect">
            <a:avLst/>
          </a:prstGeom>
        </p:spPr>
        <p:txBody>
          <a:bodyPr vert="horz" lIns="96606" tIns="48303" rIns="96606" bIns="48303" rtlCol="0" anchor="b"/>
          <a:lstStyle>
            <a:lvl1pPr algn="l">
              <a:defRPr sz="1300"/>
            </a:lvl1pPr>
          </a:lstStyle>
          <a:p>
            <a:endParaRPr lang="en-PH"/>
          </a:p>
        </p:txBody>
      </p:sp>
      <p:sp>
        <p:nvSpPr>
          <p:cNvPr id="7" name="Slide Number Placeholder 6"/>
          <p:cNvSpPr>
            <a:spLocks noGrp="1"/>
          </p:cNvSpPr>
          <p:nvPr>
            <p:ph type="sldNum" sz="quarter" idx="5"/>
          </p:nvPr>
        </p:nvSpPr>
        <p:spPr>
          <a:xfrm>
            <a:off x="5674952" y="6542560"/>
            <a:ext cx="4341442" cy="345603"/>
          </a:xfrm>
          <a:prstGeom prst="rect">
            <a:avLst/>
          </a:prstGeom>
        </p:spPr>
        <p:txBody>
          <a:bodyPr vert="horz" lIns="96606" tIns="48303" rIns="96606" bIns="48303" rtlCol="0" anchor="b"/>
          <a:lstStyle>
            <a:lvl1pPr algn="r">
              <a:defRPr sz="1300"/>
            </a:lvl1pPr>
          </a:lstStyle>
          <a:p>
            <a:fld id="{860A14DE-8F62-46FD-ACA0-69831329DCAB}" type="slidenum">
              <a:rPr lang="en-PH" smtClean="0"/>
              <a:t>‹#›</a:t>
            </a:fld>
            <a:endParaRPr lang="en-PH"/>
          </a:p>
        </p:txBody>
      </p:sp>
    </p:spTree>
    <p:extLst>
      <p:ext uri="{BB962C8B-B14F-4D97-AF65-F5344CB8AC3E}">
        <p14:creationId xmlns:p14="http://schemas.microsoft.com/office/powerpoint/2010/main" val="4109077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c1a16caa3_0_1: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c1a16caa3_0_1: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c1a16caa3_0_80: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c1a16caa3_0_80: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pPr>
              <a:buClr>
                <a:schemeClr val="dk1"/>
              </a:buClr>
              <a:buSzPts val="1100"/>
            </a:pPr>
            <a:r>
              <a:rPr lang="en-US">
                <a:solidFill>
                  <a:schemeClr val="dk1"/>
                </a:solidFill>
              </a:rPr>
              <a:t>BlockE_3203_21-22_Cylindrical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ec1a16caa3_0_2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ec1a16caa3_0_24: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c1a16caa3_0_9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c1a16caa3_0_94: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pPr>
              <a:buClr>
                <a:schemeClr val="dk1"/>
              </a:buClr>
              <a:buSzPts val="1100"/>
            </a:pPr>
            <a:r>
              <a:rPr lang="en-US">
                <a:solidFill>
                  <a:schemeClr val="dk1"/>
                </a:solidFill>
              </a:rPr>
              <a:t>BlockE_3203_21-22_Spherical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c1a16caa3_0_88: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c1a16caa3_0_88: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ec1a16caa3_0_110: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ec1a16caa3_0_110: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pPr>
              <a:buClr>
                <a:schemeClr val="dk1"/>
              </a:buClr>
              <a:buSzPts val="1100"/>
            </a:pPr>
            <a:r>
              <a:rPr lang="en-US">
                <a:solidFill>
                  <a:schemeClr val="dk1"/>
                </a:solidFill>
              </a:rPr>
              <a:t>BlockD_3203_21-22_Articulated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c1a16caa3_0_10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c1a16caa3_0_104: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c1a16caa3_0_12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c1a16caa3_0_125: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c1a16caa3_0_119: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c1a16caa3_0_119: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c1a16caa3_0_158: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c1a16caa3_0_158: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c1a16caa3_0_16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c1a16caa3_0_163: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c1a16caa3_0_1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ec1a16caa3_0_13: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c1a16caa3_0_169: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c1a16caa3_0_169: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c1a16caa3_0_31: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c1a16caa3_0_31: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c1a16caa3_0_41: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c1a16caa3_0_41: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c1a16caa3_0_5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c1a16caa3_0_53: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c1a16caa3_0_47: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c1a16caa3_0_47: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c1a16caa3_0_15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ec1a16caa3_0_153: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c1a16caa3_0_14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c1a16caa3_0_144: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pPr>
              <a:buClr>
                <a:schemeClr val="dk1"/>
              </a:buClr>
              <a:buSzPts val="1100"/>
            </a:pPr>
            <a:r>
              <a:rPr lang="en-US">
                <a:solidFill>
                  <a:schemeClr val="dk1"/>
                </a:solidFill>
              </a:rPr>
              <a:t>CAD Drawings from:</a:t>
            </a:r>
            <a:endParaRPr>
              <a:solidFill>
                <a:schemeClr val="dk1"/>
              </a:solidFill>
            </a:endParaRPr>
          </a:p>
          <a:p>
            <a:pPr>
              <a:buClr>
                <a:schemeClr val="dk1"/>
              </a:buClr>
              <a:buSzPts val="1100"/>
            </a:pPr>
            <a:r>
              <a:rPr lang="en-US">
                <a:solidFill>
                  <a:schemeClr val="dk1"/>
                </a:solidFill>
              </a:rPr>
              <a:t>BlockD_3203_21-22_Cartesian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45787cc309_0_0: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45787cc309_0_0:notes"/>
          <p:cNvSpPr txBox="1">
            <a:spLocks noGrp="1"/>
          </p:cNvSpPr>
          <p:nvPr>
            <p:ph type="body" idx="1"/>
          </p:nvPr>
        </p:nvSpPr>
        <p:spPr>
          <a:xfrm>
            <a:off x="1001872" y="3271878"/>
            <a:ext cx="8014970" cy="3099673"/>
          </a:xfrm>
          <a:prstGeom prst="rect">
            <a:avLst/>
          </a:prstGeom>
        </p:spPr>
        <p:txBody>
          <a:bodyPr spcFirstLastPara="1" wrap="square" lIns="96591" tIns="96591" rIns="96591" bIns="96591" anchor="t" anchorCtr="0">
            <a:no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2084-7EEA-E426-0F3C-7E433110F0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A4FB63B0-2F09-2E64-4A71-5F5167CBD9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1532E426-EFE2-A722-EB32-7A7D9EFABC8A}"/>
              </a:ext>
            </a:extLst>
          </p:cNvPr>
          <p:cNvSpPr>
            <a:spLocks noGrp="1"/>
          </p:cNvSpPr>
          <p:nvPr>
            <p:ph type="dt" sz="half" idx="10"/>
          </p:nvPr>
        </p:nvSpPr>
        <p:spPr/>
        <p:txBody>
          <a:bodyPr/>
          <a:lstStyle/>
          <a:p>
            <a:fld id="{50E2F687-C0C5-49B5-8F57-06E654DECA47}" type="datetimeFigureOut">
              <a:rPr lang="en-PH" smtClean="0"/>
              <a:t>21/12/2024</a:t>
            </a:fld>
            <a:endParaRPr lang="en-PH"/>
          </a:p>
        </p:txBody>
      </p:sp>
      <p:sp>
        <p:nvSpPr>
          <p:cNvPr id="5" name="Footer Placeholder 4">
            <a:extLst>
              <a:ext uri="{FF2B5EF4-FFF2-40B4-BE49-F238E27FC236}">
                <a16:creationId xmlns:a16="http://schemas.microsoft.com/office/drawing/2014/main" id="{725C7431-AA57-AA63-FE5A-933A87728F7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6E46C80-9FF1-DA57-41ED-D99121CC1782}"/>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186159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CF8-059C-E255-7EA5-7AC988FA3DC4}"/>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697E3DC-F956-A6AF-B92C-BE1BEEACE9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927E781-29DA-ABE3-AC65-B4FFE3B99E7F}"/>
              </a:ext>
            </a:extLst>
          </p:cNvPr>
          <p:cNvSpPr>
            <a:spLocks noGrp="1"/>
          </p:cNvSpPr>
          <p:nvPr>
            <p:ph type="dt" sz="half" idx="10"/>
          </p:nvPr>
        </p:nvSpPr>
        <p:spPr/>
        <p:txBody>
          <a:bodyPr/>
          <a:lstStyle/>
          <a:p>
            <a:fld id="{50E2F687-C0C5-49B5-8F57-06E654DECA47}" type="datetimeFigureOut">
              <a:rPr lang="en-PH" smtClean="0"/>
              <a:t>21/12/2024</a:t>
            </a:fld>
            <a:endParaRPr lang="en-PH"/>
          </a:p>
        </p:txBody>
      </p:sp>
      <p:sp>
        <p:nvSpPr>
          <p:cNvPr id="5" name="Footer Placeholder 4">
            <a:extLst>
              <a:ext uri="{FF2B5EF4-FFF2-40B4-BE49-F238E27FC236}">
                <a16:creationId xmlns:a16="http://schemas.microsoft.com/office/drawing/2014/main" id="{953001A9-C8BA-0C73-4AF2-81AAE1ACBAC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31043CC-2AC4-C7E1-0E82-6DAE5A492DB0}"/>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564617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CD9C6-F20A-4ECC-BCFF-59590DE8E4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896C74C-E88B-CACD-3603-A9E4212472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17AE1C8-305F-AA28-4A00-CC1A351BCC63}"/>
              </a:ext>
            </a:extLst>
          </p:cNvPr>
          <p:cNvSpPr>
            <a:spLocks noGrp="1"/>
          </p:cNvSpPr>
          <p:nvPr>
            <p:ph type="dt" sz="half" idx="10"/>
          </p:nvPr>
        </p:nvSpPr>
        <p:spPr/>
        <p:txBody>
          <a:bodyPr/>
          <a:lstStyle/>
          <a:p>
            <a:fld id="{50E2F687-C0C5-49B5-8F57-06E654DECA47}" type="datetimeFigureOut">
              <a:rPr lang="en-PH" smtClean="0"/>
              <a:t>21/12/2024</a:t>
            </a:fld>
            <a:endParaRPr lang="en-PH"/>
          </a:p>
        </p:txBody>
      </p:sp>
      <p:sp>
        <p:nvSpPr>
          <p:cNvPr id="5" name="Footer Placeholder 4">
            <a:extLst>
              <a:ext uri="{FF2B5EF4-FFF2-40B4-BE49-F238E27FC236}">
                <a16:creationId xmlns:a16="http://schemas.microsoft.com/office/drawing/2014/main" id="{AEE213CA-DABB-FC71-484E-8CAA20BBC77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FAA7311-8403-A845-92A4-939EEDD0886C}"/>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4199891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3"/>
          <p:cNvGrpSpPr/>
          <p:nvPr/>
        </p:nvGrpSpPr>
        <p:grpSpPr>
          <a:xfrm>
            <a:off x="834621" y="399168"/>
            <a:ext cx="1332416" cy="1332416"/>
            <a:chOff x="348199" y="179450"/>
            <a:chExt cx="1116300" cy="1116300"/>
          </a:xfrm>
        </p:grpSpPr>
        <p:sp>
          <p:nvSpPr>
            <p:cNvPr id="28" name="Google Shape;28;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3"/>
          <p:cNvSpPr txBox="1">
            <a:spLocks noGrp="1"/>
          </p:cNvSpPr>
          <p:nvPr>
            <p:ph type="title"/>
          </p:nvPr>
        </p:nvSpPr>
        <p:spPr>
          <a:xfrm>
            <a:off x="1738400" y="798100"/>
            <a:ext cx="9374100" cy="1332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5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738400" y="2653400"/>
            <a:ext cx="9374100" cy="338880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a:lvl1pPr>
            <a:lvl2pPr marL="914400" lvl="1" indent="-325755" algn="l">
              <a:lnSpc>
                <a:spcPct val="90000"/>
              </a:lnSpc>
              <a:spcBef>
                <a:spcPts val="400"/>
              </a:spcBef>
              <a:spcAft>
                <a:spcPts val="0"/>
              </a:spcAft>
              <a:buSzPts val="1530"/>
              <a:buChar char="▪"/>
              <a:defRPr/>
            </a:lvl2pPr>
            <a:lvl3pPr marL="1371600" lvl="2" indent="-314960" algn="l">
              <a:lnSpc>
                <a:spcPct val="90000"/>
              </a:lnSpc>
              <a:spcBef>
                <a:spcPts val="400"/>
              </a:spcBef>
              <a:spcAft>
                <a:spcPts val="0"/>
              </a:spcAft>
              <a:buSzPts val="1360"/>
              <a:buChar char="▪"/>
              <a:defRPr/>
            </a:lvl3pPr>
            <a:lvl4pPr marL="1828800" lvl="3" indent="-314960" algn="l">
              <a:lnSpc>
                <a:spcPct val="90000"/>
              </a:lnSpc>
              <a:spcBef>
                <a:spcPts val="400"/>
              </a:spcBef>
              <a:spcAft>
                <a:spcPts val="0"/>
              </a:spcAft>
              <a:buSzPts val="1360"/>
              <a:buChar char="▪"/>
              <a:defRPr/>
            </a:lvl4pPr>
            <a:lvl5pPr marL="2286000" lvl="4" indent="-314960" algn="l">
              <a:lnSpc>
                <a:spcPct val="90000"/>
              </a:lnSpc>
              <a:spcBef>
                <a:spcPts val="400"/>
              </a:spcBef>
              <a:spcAft>
                <a:spcPts val="0"/>
              </a:spcAft>
              <a:buSzPts val="1360"/>
              <a:buChar char="▪"/>
              <a:defRPr/>
            </a:lvl5pPr>
            <a:lvl6pPr marL="2743200" lvl="5" indent="-314960" algn="l">
              <a:lnSpc>
                <a:spcPct val="90000"/>
              </a:lnSpc>
              <a:spcBef>
                <a:spcPts val="400"/>
              </a:spcBef>
              <a:spcAft>
                <a:spcPts val="0"/>
              </a:spcAft>
              <a:buSzPts val="1360"/>
              <a:buChar char="▪"/>
              <a:defRPr/>
            </a:lvl6pPr>
            <a:lvl7pPr marL="3200400" lvl="6" indent="-314960" algn="l">
              <a:lnSpc>
                <a:spcPct val="90000"/>
              </a:lnSpc>
              <a:spcBef>
                <a:spcPts val="400"/>
              </a:spcBef>
              <a:spcAft>
                <a:spcPts val="0"/>
              </a:spcAft>
              <a:buSzPts val="1360"/>
              <a:buChar char="▪"/>
              <a:defRPr/>
            </a:lvl7pPr>
            <a:lvl8pPr marL="3657600" lvl="7" indent="-314959" algn="l">
              <a:lnSpc>
                <a:spcPct val="90000"/>
              </a:lnSpc>
              <a:spcBef>
                <a:spcPts val="400"/>
              </a:spcBef>
              <a:spcAft>
                <a:spcPts val="0"/>
              </a:spcAft>
              <a:buSzPts val="1360"/>
              <a:buChar char="▪"/>
              <a:defRPr/>
            </a:lvl8pPr>
            <a:lvl9pPr marL="4114800" lvl="8" indent="-314959" algn="l">
              <a:lnSpc>
                <a:spcPct val="90000"/>
              </a:lnSpc>
              <a:spcBef>
                <a:spcPts val="400"/>
              </a:spcBef>
              <a:spcAft>
                <a:spcPts val="200"/>
              </a:spcAft>
              <a:buSzPts val="1360"/>
              <a:buChar char="▪"/>
              <a:defRPr/>
            </a:lvl9pPr>
          </a:lstStyle>
          <a:p>
            <a:endParaRPr/>
          </a:p>
        </p:txBody>
      </p:sp>
      <p:sp>
        <p:nvSpPr>
          <p:cNvPr id="32" name="Google Shape;32;p3"/>
          <p:cNvSpPr txBox="1">
            <a:spLocks noGrp="1"/>
          </p:cNvSpPr>
          <p:nvPr>
            <p:ph type="sldNum" idx="12"/>
          </p:nvPr>
        </p:nvSpPr>
        <p:spPr>
          <a:xfrm>
            <a:off x="11268061" y="6315968"/>
            <a:ext cx="731700" cy="5247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0391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43A2E-8EEB-916C-43F5-87F13D5995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125DA2B-66CC-5FD9-7302-542CE3FB1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3F2FBC0-F0EC-7795-FF3E-389E582320D3}"/>
              </a:ext>
            </a:extLst>
          </p:cNvPr>
          <p:cNvSpPr>
            <a:spLocks noGrp="1"/>
          </p:cNvSpPr>
          <p:nvPr>
            <p:ph type="dt" sz="half" idx="10"/>
          </p:nvPr>
        </p:nvSpPr>
        <p:spPr/>
        <p:txBody>
          <a:bodyPr/>
          <a:lstStyle/>
          <a:p>
            <a:fld id="{50E2F687-C0C5-49B5-8F57-06E654DECA47}" type="datetimeFigureOut">
              <a:rPr lang="en-PH" smtClean="0"/>
              <a:t>21/12/2024</a:t>
            </a:fld>
            <a:endParaRPr lang="en-PH"/>
          </a:p>
        </p:txBody>
      </p:sp>
      <p:sp>
        <p:nvSpPr>
          <p:cNvPr id="5" name="Footer Placeholder 4">
            <a:extLst>
              <a:ext uri="{FF2B5EF4-FFF2-40B4-BE49-F238E27FC236}">
                <a16:creationId xmlns:a16="http://schemas.microsoft.com/office/drawing/2014/main" id="{0957FD17-6DFE-8241-3F90-80533C90AC2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8E165EB-01DB-80C4-E0C5-440D1E511A45}"/>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3332985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D5A9-CAA4-39A3-3C0A-1273092995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2359384-C921-42A0-C40D-A396E45C73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126D43-06E0-2F1C-2CE2-EF127ED2308A}"/>
              </a:ext>
            </a:extLst>
          </p:cNvPr>
          <p:cNvSpPr>
            <a:spLocks noGrp="1"/>
          </p:cNvSpPr>
          <p:nvPr>
            <p:ph type="dt" sz="half" idx="10"/>
          </p:nvPr>
        </p:nvSpPr>
        <p:spPr/>
        <p:txBody>
          <a:bodyPr/>
          <a:lstStyle/>
          <a:p>
            <a:fld id="{50E2F687-C0C5-49B5-8F57-06E654DECA47}" type="datetimeFigureOut">
              <a:rPr lang="en-PH" smtClean="0"/>
              <a:t>21/12/2024</a:t>
            </a:fld>
            <a:endParaRPr lang="en-PH"/>
          </a:p>
        </p:txBody>
      </p:sp>
      <p:sp>
        <p:nvSpPr>
          <p:cNvPr id="5" name="Footer Placeholder 4">
            <a:extLst>
              <a:ext uri="{FF2B5EF4-FFF2-40B4-BE49-F238E27FC236}">
                <a16:creationId xmlns:a16="http://schemas.microsoft.com/office/drawing/2014/main" id="{082B8821-BAF0-AE60-4144-3958518F869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84CC2B-FCFC-1AF3-A772-8274D9AC46BE}"/>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731322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A914-F633-D170-15E9-8EEE6353688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582EC38-ED0B-7DFF-1CCF-767DC9F0B8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4EFDFA7B-98B8-549B-462D-438785B45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F6C88D5-0300-702B-88BB-A294B8876FBC}"/>
              </a:ext>
            </a:extLst>
          </p:cNvPr>
          <p:cNvSpPr>
            <a:spLocks noGrp="1"/>
          </p:cNvSpPr>
          <p:nvPr>
            <p:ph type="dt" sz="half" idx="10"/>
          </p:nvPr>
        </p:nvSpPr>
        <p:spPr/>
        <p:txBody>
          <a:bodyPr/>
          <a:lstStyle/>
          <a:p>
            <a:fld id="{50E2F687-C0C5-49B5-8F57-06E654DECA47}" type="datetimeFigureOut">
              <a:rPr lang="en-PH" smtClean="0"/>
              <a:t>21/12/2024</a:t>
            </a:fld>
            <a:endParaRPr lang="en-PH"/>
          </a:p>
        </p:txBody>
      </p:sp>
      <p:sp>
        <p:nvSpPr>
          <p:cNvPr id="6" name="Footer Placeholder 5">
            <a:extLst>
              <a:ext uri="{FF2B5EF4-FFF2-40B4-BE49-F238E27FC236}">
                <a16:creationId xmlns:a16="http://schemas.microsoft.com/office/drawing/2014/main" id="{96AD0BC6-E218-8846-E589-C7FFBE2BF89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82B2295-32C4-2D3F-F5EF-69CBF54D5DC1}"/>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71313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24FB-13E7-64AC-1B27-A0552ABE391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A87D10C-F019-2A48-0956-543FBE56C4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95BF1-9D58-8865-3531-ABF9EA03E0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076EB4AF-19A5-3DAA-346C-ACD4250C3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E81402-3094-DA75-9263-A8DA6F8EB1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499E1BF-9789-33A2-A696-AAA8EF8AB263}"/>
              </a:ext>
            </a:extLst>
          </p:cNvPr>
          <p:cNvSpPr>
            <a:spLocks noGrp="1"/>
          </p:cNvSpPr>
          <p:nvPr>
            <p:ph type="dt" sz="half" idx="10"/>
          </p:nvPr>
        </p:nvSpPr>
        <p:spPr/>
        <p:txBody>
          <a:bodyPr/>
          <a:lstStyle/>
          <a:p>
            <a:fld id="{50E2F687-C0C5-49B5-8F57-06E654DECA47}" type="datetimeFigureOut">
              <a:rPr lang="en-PH" smtClean="0"/>
              <a:t>21/12/2024</a:t>
            </a:fld>
            <a:endParaRPr lang="en-PH"/>
          </a:p>
        </p:txBody>
      </p:sp>
      <p:sp>
        <p:nvSpPr>
          <p:cNvPr id="8" name="Footer Placeholder 7">
            <a:extLst>
              <a:ext uri="{FF2B5EF4-FFF2-40B4-BE49-F238E27FC236}">
                <a16:creationId xmlns:a16="http://schemas.microsoft.com/office/drawing/2014/main" id="{B18E4AB7-8BE8-E428-7CEE-711CFFB8A9C3}"/>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258ED92F-97B7-9190-DA17-5CD1ACA4285A}"/>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4130859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60D9-B132-0EEE-F3C8-76B58375519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72F29CA2-D11F-30BB-C673-611548E6D718}"/>
              </a:ext>
            </a:extLst>
          </p:cNvPr>
          <p:cNvSpPr>
            <a:spLocks noGrp="1"/>
          </p:cNvSpPr>
          <p:nvPr>
            <p:ph type="dt" sz="half" idx="10"/>
          </p:nvPr>
        </p:nvSpPr>
        <p:spPr/>
        <p:txBody>
          <a:bodyPr/>
          <a:lstStyle/>
          <a:p>
            <a:fld id="{50E2F687-C0C5-49B5-8F57-06E654DECA47}" type="datetimeFigureOut">
              <a:rPr lang="en-PH" smtClean="0"/>
              <a:t>21/12/2024</a:t>
            </a:fld>
            <a:endParaRPr lang="en-PH"/>
          </a:p>
        </p:txBody>
      </p:sp>
      <p:sp>
        <p:nvSpPr>
          <p:cNvPr id="4" name="Footer Placeholder 3">
            <a:extLst>
              <a:ext uri="{FF2B5EF4-FFF2-40B4-BE49-F238E27FC236}">
                <a16:creationId xmlns:a16="http://schemas.microsoft.com/office/drawing/2014/main" id="{E91C957E-0B3C-1859-95D6-EC1AE392ABA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FBC1883-9A77-9241-70B2-761C5B27A2DB}"/>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338989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72F590-1308-FFA9-2CB6-7F9725131292}"/>
              </a:ext>
            </a:extLst>
          </p:cNvPr>
          <p:cNvSpPr>
            <a:spLocks noGrp="1"/>
          </p:cNvSpPr>
          <p:nvPr>
            <p:ph type="dt" sz="half" idx="10"/>
          </p:nvPr>
        </p:nvSpPr>
        <p:spPr/>
        <p:txBody>
          <a:bodyPr/>
          <a:lstStyle/>
          <a:p>
            <a:fld id="{50E2F687-C0C5-49B5-8F57-06E654DECA47}" type="datetimeFigureOut">
              <a:rPr lang="en-PH" smtClean="0"/>
              <a:t>21/12/2024</a:t>
            </a:fld>
            <a:endParaRPr lang="en-PH"/>
          </a:p>
        </p:txBody>
      </p:sp>
      <p:sp>
        <p:nvSpPr>
          <p:cNvPr id="3" name="Footer Placeholder 2">
            <a:extLst>
              <a:ext uri="{FF2B5EF4-FFF2-40B4-BE49-F238E27FC236}">
                <a16:creationId xmlns:a16="http://schemas.microsoft.com/office/drawing/2014/main" id="{8E03B9FF-ED3B-03E9-061F-29644ADA6A0C}"/>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18D22B71-07EC-2229-82D8-750B3B805F37}"/>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132318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E4E3-B95B-67C6-0E33-F481B8BF2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AFACA1AA-AD14-4648-91CF-B616C2F230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6723FFD-7F39-FF46-70E3-DE7FB77A4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4E4C8-3DE9-274F-1436-A4FE27DFA08B}"/>
              </a:ext>
            </a:extLst>
          </p:cNvPr>
          <p:cNvSpPr>
            <a:spLocks noGrp="1"/>
          </p:cNvSpPr>
          <p:nvPr>
            <p:ph type="dt" sz="half" idx="10"/>
          </p:nvPr>
        </p:nvSpPr>
        <p:spPr/>
        <p:txBody>
          <a:bodyPr/>
          <a:lstStyle/>
          <a:p>
            <a:fld id="{50E2F687-C0C5-49B5-8F57-06E654DECA47}" type="datetimeFigureOut">
              <a:rPr lang="en-PH" smtClean="0"/>
              <a:t>21/12/2024</a:t>
            </a:fld>
            <a:endParaRPr lang="en-PH"/>
          </a:p>
        </p:txBody>
      </p:sp>
      <p:sp>
        <p:nvSpPr>
          <p:cNvPr id="6" name="Footer Placeholder 5">
            <a:extLst>
              <a:ext uri="{FF2B5EF4-FFF2-40B4-BE49-F238E27FC236}">
                <a16:creationId xmlns:a16="http://schemas.microsoft.com/office/drawing/2014/main" id="{BCE0E514-0EFB-7D89-036D-CE7F8F67C2C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6035F7-119D-725F-87FE-191F24FBE5D6}"/>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31955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6631F-B566-1C75-2443-5F92D7413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3FD6684F-1E84-11E6-AEF6-C68C04635B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C2EFFFF5-F97C-460C-26CF-62CAC312F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D80F6-5F28-5865-9B45-CC1F0FF4D6B0}"/>
              </a:ext>
            </a:extLst>
          </p:cNvPr>
          <p:cNvSpPr>
            <a:spLocks noGrp="1"/>
          </p:cNvSpPr>
          <p:nvPr>
            <p:ph type="dt" sz="half" idx="10"/>
          </p:nvPr>
        </p:nvSpPr>
        <p:spPr/>
        <p:txBody>
          <a:bodyPr/>
          <a:lstStyle/>
          <a:p>
            <a:fld id="{50E2F687-C0C5-49B5-8F57-06E654DECA47}" type="datetimeFigureOut">
              <a:rPr lang="en-PH" smtClean="0"/>
              <a:t>21/12/2024</a:t>
            </a:fld>
            <a:endParaRPr lang="en-PH"/>
          </a:p>
        </p:txBody>
      </p:sp>
      <p:sp>
        <p:nvSpPr>
          <p:cNvPr id="6" name="Footer Placeholder 5">
            <a:extLst>
              <a:ext uri="{FF2B5EF4-FFF2-40B4-BE49-F238E27FC236}">
                <a16:creationId xmlns:a16="http://schemas.microsoft.com/office/drawing/2014/main" id="{82715430-5D4D-45A0-82D9-8E7997D3C1F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9A31ACE-E69D-1007-30F2-C097FDE50476}"/>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872691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F3862-0A99-4FB8-D473-F17D52397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EE1A8B6-3753-E0F6-F1D1-A3611578A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41117F3-E149-8D8D-FA96-B2BFD35DD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2F687-C0C5-49B5-8F57-06E654DECA47}" type="datetimeFigureOut">
              <a:rPr lang="en-PH" smtClean="0"/>
              <a:t>21/12/2024</a:t>
            </a:fld>
            <a:endParaRPr lang="en-PH"/>
          </a:p>
        </p:txBody>
      </p:sp>
      <p:sp>
        <p:nvSpPr>
          <p:cNvPr id="5" name="Footer Placeholder 4">
            <a:extLst>
              <a:ext uri="{FF2B5EF4-FFF2-40B4-BE49-F238E27FC236}">
                <a16:creationId xmlns:a16="http://schemas.microsoft.com/office/drawing/2014/main" id="{331515CC-0DC0-558B-5460-4237104F28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50CE5B5B-FB49-475D-CE79-B7753685E7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7223A2-16D3-4FA0-AA2D-CBEF0CA0BD4D}" type="slidenum">
              <a:rPr lang="en-PH" smtClean="0"/>
              <a:t>‹#›</a:t>
            </a:fld>
            <a:endParaRPr lang="en-PH"/>
          </a:p>
        </p:txBody>
      </p:sp>
    </p:spTree>
    <p:extLst>
      <p:ext uri="{BB962C8B-B14F-4D97-AF65-F5344CB8AC3E}">
        <p14:creationId xmlns:p14="http://schemas.microsoft.com/office/powerpoint/2010/main" val="1419792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solidFill>
                  <a:srgbClr val="FF0000"/>
                </a:solidFill>
                <a:latin typeface="Söhne"/>
              </a:rPr>
              <a:t>MexE</a:t>
            </a:r>
            <a:r>
              <a:rPr lang="en-US" sz="6600" b="1" dirty="0">
                <a:solidFill>
                  <a:srgbClr val="FF0000"/>
                </a:solidFill>
                <a:latin typeface="Söhne"/>
              </a:rPr>
              <a:t> 406 </a:t>
            </a:r>
          </a:p>
          <a:p>
            <a:r>
              <a:rPr lang="en-US" sz="6600" b="1" dirty="0">
                <a:solidFill>
                  <a:srgbClr val="FF0000"/>
                </a:solidFill>
                <a:latin typeface="Söhne"/>
              </a:rPr>
              <a:t>Robotics</a:t>
            </a:r>
            <a:r>
              <a:rPr lang="en-US" sz="6600" dirty="0">
                <a:solidFill>
                  <a:srgbClr val="FF0000"/>
                </a:solidFill>
                <a:latin typeface="Söhne"/>
              </a:rPr>
              <a:t> 1</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31081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b="1" dirty="0">
                <a:solidFill>
                  <a:srgbClr val="FFC000"/>
                </a:solidFill>
              </a:rPr>
              <a:t>Types of Mechanical Manipulator based on Control Methods</a:t>
            </a:r>
            <a:endParaRPr sz="1900" b="1" dirty="0">
              <a:solidFill>
                <a:srgbClr val="FFC000"/>
              </a:solidFill>
            </a:endParaRPr>
          </a:p>
        </p:txBody>
      </p:sp>
      <p:sp>
        <p:nvSpPr>
          <p:cNvPr id="172" name="Google Shape;172;p21"/>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b="1" dirty="0"/>
              <a:t>Non-servo robots: </a:t>
            </a:r>
            <a:r>
              <a:rPr lang="en-US" sz="2500" dirty="0"/>
              <a:t>The earliest robots were non-servo robots. These robots are essentially open-loop devices whose movement is limited to predetermined mechanical stops, and they are useful primarily for materials transfer.</a:t>
            </a:r>
            <a:r>
              <a:rPr lang="en-US" sz="2500" b="1" dirty="0"/>
              <a:t> </a:t>
            </a:r>
            <a:endParaRPr sz="2500" b="1" dirty="0"/>
          </a:p>
          <a:p>
            <a:pPr marL="0" lvl="0" indent="0" algn="just" rtl="0">
              <a:spcBef>
                <a:spcPts val="1200"/>
              </a:spcBef>
              <a:spcAft>
                <a:spcPts val="0"/>
              </a:spcAft>
              <a:buNone/>
            </a:pPr>
            <a:r>
              <a:rPr lang="en-US" sz="2500" b="1" dirty="0"/>
              <a:t>Servo robots: </a:t>
            </a:r>
            <a:r>
              <a:rPr lang="en-US" sz="2500" dirty="0"/>
              <a:t>Servo robots use closed-loop computer control to determine their motion and are thus capable of being truly multifunctional, reprogrammable devices. Servo controlled robots are further classified according to the method that the controller uses to guide the end effector. The simplest type of robot in this class is the point-to-point robot. </a:t>
            </a:r>
            <a:endParaRPr sz="2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FFC000"/>
                </a:solidFill>
              </a:rPr>
              <a:t>Types of Mechanical Manipulator based on Control Methods</a:t>
            </a:r>
            <a:endParaRPr sz="1900" dirty="0">
              <a:solidFill>
                <a:srgbClr val="FFC000"/>
              </a:solidFill>
            </a:endParaRPr>
          </a:p>
        </p:txBody>
      </p:sp>
      <p:sp>
        <p:nvSpPr>
          <p:cNvPr id="178" name="Google Shape;178;p22"/>
          <p:cNvSpPr txBox="1">
            <a:spLocks noGrp="1"/>
          </p:cNvSpPr>
          <p:nvPr>
            <p:ph type="body" idx="4294967295"/>
          </p:nvPr>
        </p:nvSpPr>
        <p:spPr>
          <a:xfrm>
            <a:off x="0" y="2322513"/>
            <a:ext cx="5791200" cy="4097337"/>
          </a:xfrm>
          <a:prstGeom prst="rect">
            <a:avLst/>
          </a:prstGeom>
        </p:spPr>
        <p:txBody>
          <a:bodyPr spcFirstLastPara="1" wrap="square" lIns="91425" tIns="45700" rIns="91425" bIns="45700" anchor="t" anchorCtr="0">
            <a:normAutofit/>
          </a:bodyPr>
          <a:lstStyle/>
          <a:p>
            <a:pPr marL="0" lvl="0" indent="0" rtl="0">
              <a:spcBef>
                <a:spcPts val="1200"/>
              </a:spcBef>
              <a:spcAft>
                <a:spcPts val="0"/>
              </a:spcAft>
              <a:buNone/>
            </a:pPr>
            <a:r>
              <a:rPr lang="en-US" sz="2500" dirty="0"/>
              <a:t>Servo robots: </a:t>
            </a:r>
            <a:br>
              <a:rPr lang="en-US" sz="2500" dirty="0"/>
            </a:br>
            <a:r>
              <a:rPr lang="en-US" sz="2500" dirty="0"/>
              <a:t>- A </a:t>
            </a:r>
            <a:r>
              <a:rPr lang="en-US" sz="2500" b="1" dirty="0"/>
              <a:t>point-to-point robot</a:t>
            </a:r>
            <a:r>
              <a:rPr lang="en-US" sz="2500" dirty="0"/>
              <a:t> can be taught a discrete set of points but there is no control on the path of the end effector in between taught points. Such robots are usually taught a series of points with a teach pendant (handheld device). The points are then stored and played back. </a:t>
            </a:r>
            <a:endParaRPr sz="2500" dirty="0"/>
          </a:p>
        </p:txBody>
      </p:sp>
      <p:pic>
        <p:nvPicPr>
          <p:cNvPr id="179" name="Google Shape;179;p22"/>
          <p:cNvPicPr preferRelativeResize="0"/>
          <p:nvPr/>
        </p:nvPicPr>
        <p:blipFill>
          <a:blip r:embed="rId3">
            <a:alphaModFix/>
          </a:blip>
          <a:stretch>
            <a:fillRect/>
          </a:stretch>
        </p:blipFill>
        <p:spPr>
          <a:xfrm>
            <a:off x="6816225" y="2322225"/>
            <a:ext cx="4296275" cy="409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FFC000"/>
                </a:solidFill>
              </a:rPr>
              <a:t>Types of Mechanical Manipulator based on Control Methods</a:t>
            </a:r>
            <a:endParaRPr sz="1900" dirty="0">
              <a:solidFill>
                <a:srgbClr val="FFC000"/>
              </a:solidFill>
            </a:endParaRPr>
          </a:p>
        </p:txBody>
      </p:sp>
      <p:sp>
        <p:nvSpPr>
          <p:cNvPr id="185" name="Google Shape;185;p23"/>
          <p:cNvSpPr txBox="1">
            <a:spLocks noGrp="1"/>
          </p:cNvSpPr>
          <p:nvPr>
            <p:ph type="body" idx="4294967295"/>
          </p:nvPr>
        </p:nvSpPr>
        <p:spPr>
          <a:xfrm>
            <a:off x="0" y="2130425"/>
            <a:ext cx="5957888"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a:t>Servo robots: </a:t>
            </a:r>
            <a:endParaRPr sz="2500"/>
          </a:p>
          <a:p>
            <a:pPr marL="0" lvl="0" indent="0" algn="just" rtl="0">
              <a:spcBef>
                <a:spcPts val="1200"/>
              </a:spcBef>
              <a:spcAft>
                <a:spcPts val="0"/>
              </a:spcAft>
              <a:buNone/>
            </a:pPr>
            <a:r>
              <a:rPr lang="en-US" sz="2500"/>
              <a:t>- In </a:t>
            </a:r>
            <a:r>
              <a:rPr lang="en-US" sz="2500" b="1"/>
              <a:t>continuous path robots</a:t>
            </a:r>
            <a:r>
              <a:rPr lang="en-US" sz="2500"/>
              <a:t>, on the other hand, the entire path of the end-effector can be controlled. For example, the robot end-effector can be taught to follow a straight line between two points or even to follow a contour such as a welding seam. In addition, the velocity and/or acceleration of the end-effector can often be controlled.</a:t>
            </a:r>
            <a:endParaRPr sz="2500"/>
          </a:p>
        </p:txBody>
      </p:sp>
      <p:pic>
        <p:nvPicPr>
          <p:cNvPr id="186" name="Google Shape;186;p23"/>
          <p:cNvPicPr preferRelativeResize="0"/>
          <p:nvPr/>
        </p:nvPicPr>
        <p:blipFill>
          <a:blip r:embed="rId3">
            <a:alphaModFix/>
          </a:blip>
          <a:stretch>
            <a:fillRect/>
          </a:stretch>
        </p:blipFill>
        <p:spPr>
          <a:xfrm>
            <a:off x="6800975" y="2282800"/>
            <a:ext cx="4503375" cy="419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Orientation of Joints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058836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192" name="Google Shape;192;p24"/>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Serial Manipulator </a:t>
            </a:r>
            <a:r>
              <a:rPr lang="en-US" sz="2800" b="1"/>
              <a:t>(such as Cylindrical, Spherical, Articulated, SCARA &amp; Cartesian) </a:t>
            </a:r>
            <a:endParaRPr sz="2800" b="1"/>
          </a:p>
          <a:p>
            <a:pPr marL="457200" lvl="0" indent="-406400" algn="just" rtl="0">
              <a:spcBef>
                <a:spcPts val="1200"/>
              </a:spcBef>
              <a:spcAft>
                <a:spcPts val="0"/>
              </a:spcAft>
              <a:buSzPts val="2800"/>
              <a:buChar char="-"/>
            </a:pPr>
            <a:r>
              <a:rPr lang="en-US" sz="2800"/>
              <a:t>each joint is attached to the previous actuated joint, or to ground</a:t>
            </a:r>
            <a:endParaRPr sz="2800"/>
          </a:p>
          <a:p>
            <a:pPr marL="457200" lvl="0" indent="-406400" algn="just" rtl="0">
              <a:spcBef>
                <a:spcPts val="0"/>
              </a:spcBef>
              <a:spcAft>
                <a:spcPts val="0"/>
              </a:spcAft>
              <a:buSzPts val="2800"/>
              <a:buChar char="-"/>
            </a:pPr>
            <a:r>
              <a:rPr lang="en-US" sz="2800"/>
              <a:t>each actuated joint is attached to the next actuated joint or the end-effector</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198" name="Google Shape;198;p25"/>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Cartesian Manipulator (PPP)  </a:t>
            </a:r>
            <a:endParaRPr sz="2700" b="1"/>
          </a:p>
          <a:p>
            <a:pPr marL="0" lvl="0" indent="0" algn="just" rtl="0">
              <a:spcBef>
                <a:spcPts val="1200"/>
              </a:spcBef>
              <a:spcAft>
                <a:spcPts val="0"/>
              </a:spcAft>
              <a:buNone/>
            </a:pPr>
            <a:endParaRPr sz="2700"/>
          </a:p>
        </p:txBody>
      </p:sp>
      <p:pic>
        <p:nvPicPr>
          <p:cNvPr id="199" name="Google Shape;199;p25"/>
          <p:cNvPicPr preferRelativeResize="0"/>
          <p:nvPr/>
        </p:nvPicPr>
        <p:blipFill>
          <a:blip r:embed="rId3">
            <a:alphaModFix/>
          </a:blip>
          <a:stretch>
            <a:fillRect/>
          </a:stretch>
        </p:blipFill>
        <p:spPr>
          <a:xfrm>
            <a:off x="711250" y="3106250"/>
            <a:ext cx="5206125" cy="3298709"/>
          </a:xfrm>
          <a:prstGeom prst="rect">
            <a:avLst/>
          </a:prstGeom>
          <a:noFill/>
          <a:ln>
            <a:noFill/>
          </a:ln>
        </p:spPr>
      </p:pic>
      <p:pic>
        <p:nvPicPr>
          <p:cNvPr id="200" name="Google Shape;200;p25"/>
          <p:cNvPicPr preferRelativeResize="0"/>
          <p:nvPr/>
        </p:nvPicPr>
        <p:blipFill>
          <a:blip r:embed="rId4">
            <a:alphaModFix/>
          </a:blip>
          <a:stretch>
            <a:fillRect/>
          </a:stretch>
        </p:blipFill>
        <p:spPr>
          <a:xfrm>
            <a:off x="6497050" y="2130400"/>
            <a:ext cx="4615450" cy="427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06" name="Google Shape;206;p26"/>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fontScale="92500" lnSpcReduction="10000"/>
          </a:bodyPr>
          <a:lstStyle/>
          <a:p>
            <a:pPr marL="0" lvl="0" indent="0" algn="just" rtl="0">
              <a:spcBef>
                <a:spcPts val="1200"/>
              </a:spcBef>
              <a:spcAft>
                <a:spcPts val="0"/>
              </a:spcAft>
              <a:buNone/>
            </a:pPr>
            <a:r>
              <a:rPr lang="en-US" sz="2600" b="1"/>
              <a:t>Cartesian Manipulator (PPP) </a:t>
            </a:r>
            <a:endParaRPr sz="2600" b="1"/>
          </a:p>
          <a:p>
            <a:pPr marL="0" lvl="0" indent="0" algn="just" rtl="0">
              <a:spcBef>
                <a:spcPts val="1200"/>
              </a:spcBef>
              <a:spcAft>
                <a:spcPts val="0"/>
              </a:spcAft>
              <a:buNone/>
            </a:pPr>
            <a:r>
              <a:rPr lang="en-US" sz="2600"/>
              <a:t>• Also called rectangular or rectilinear or gantry. </a:t>
            </a:r>
            <a:endParaRPr sz="2600"/>
          </a:p>
          <a:p>
            <a:pPr marL="0" lvl="0" indent="0" algn="just" rtl="0">
              <a:spcBef>
                <a:spcPts val="1200"/>
              </a:spcBef>
              <a:spcAft>
                <a:spcPts val="0"/>
              </a:spcAft>
              <a:buNone/>
            </a:pPr>
            <a:r>
              <a:rPr lang="en-US" sz="2600"/>
              <a:t>• Robot has the ability to move its end effector to any position within the cube or cuboid workspace. </a:t>
            </a:r>
            <a:endParaRPr sz="2600"/>
          </a:p>
          <a:p>
            <a:pPr marL="0" lvl="0" indent="0" algn="just" rtl="0">
              <a:spcBef>
                <a:spcPts val="1200"/>
              </a:spcBef>
              <a:spcAft>
                <a:spcPts val="0"/>
              </a:spcAft>
              <a:buNone/>
            </a:pPr>
            <a:r>
              <a:rPr lang="en-US" sz="2600"/>
              <a:t>• The first three joints are prismatic. </a:t>
            </a:r>
            <a:endParaRPr sz="2600"/>
          </a:p>
          <a:p>
            <a:pPr marL="0" lvl="0" indent="0" algn="just" rtl="0">
              <a:spcBef>
                <a:spcPts val="1200"/>
              </a:spcBef>
              <a:spcAft>
                <a:spcPts val="0"/>
              </a:spcAft>
              <a:buNone/>
            </a:pPr>
            <a:r>
              <a:rPr lang="en-US" sz="2600"/>
              <a:t>• The joint variables are the Cartesian coordinates of the end-effector with respect to the base. </a:t>
            </a:r>
            <a:endParaRPr sz="2600"/>
          </a:p>
          <a:p>
            <a:pPr marL="0" lvl="0" indent="0" algn="just" rtl="0">
              <a:spcBef>
                <a:spcPts val="1200"/>
              </a:spcBef>
              <a:spcAft>
                <a:spcPts val="0"/>
              </a:spcAft>
              <a:buNone/>
            </a:pPr>
            <a:r>
              <a:rPr lang="en-US" sz="2600"/>
              <a:t>• the kinematic description of this manipulator is the simplest of all configurations </a:t>
            </a:r>
            <a:endParaRPr sz="2600"/>
          </a:p>
          <a:p>
            <a:pPr marL="0" lvl="0" indent="0" algn="just" rtl="0">
              <a:spcBef>
                <a:spcPts val="1200"/>
              </a:spcBef>
              <a:spcAft>
                <a:spcPts val="0"/>
              </a:spcAft>
              <a:buNone/>
            </a:pPr>
            <a:r>
              <a:rPr lang="en-US" sz="2600"/>
              <a:t>• Useful for transfer of materials, and table-top assembly</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12" name="Google Shape;212;p27"/>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Cylindrical Manipulator (RPP)</a:t>
            </a:r>
            <a:endParaRPr sz="2700" b="1"/>
          </a:p>
          <a:p>
            <a:pPr marL="0" lvl="0" indent="0" algn="just" rtl="0">
              <a:spcBef>
                <a:spcPts val="1200"/>
              </a:spcBef>
              <a:spcAft>
                <a:spcPts val="0"/>
              </a:spcAft>
              <a:buNone/>
            </a:pPr>
            <a:endParaRPr sz="2700"/>
          </a:p>
        </p:txBody>
      </p:sp>
      <p:pic>
        <p:nvPicPr>
          <p:cNvPr id="213" name="Google Shape;213;p27"/>
          <p:cNvPicPr preferRelativeResize="0"/>
          <p:nvPr/>
        </p:nvPicPr>
        <p:blipFill>
          <a:blip r:embed="rId3">
            <a:alphaModFix/>
          </a:blip>
          <a:stretch>
            <a:fillRect/>
          </a:stretch>
        </p:blipFill>
        <p:spPr>
          <a:xfrm>
            <a:off x="1266950" y="3106250"/>
            <a:ext cx="4643400" cy="3466375"/>
          </a:xfrm>
          <a:prstGeom prst="rect">
            <a:avLst/>
          </a:prstGeom>
          <a:noFill/>
          <a:ln>
            <a:noFill/>
          </a:ln>
        </p:spPr>
      </p:pic>
      <p:pic>
        <p:nvPicPr>
          <p:cNvPr id="214" name="Google Shape;214;p27"/>
          <p:cNvPicPr preferRelativeResize="0"/>
          <p:nvPr/>
        </p:nvPicPr>
        <p:blipFill>
          <a:blip r:embed="rId4">
            <a:alphaModFix/>
          </a:blip>
          <a:stretch>
            <a:fillRect/>
          </a:stretch>
        </p:blipFill>
        <p:spPr>
          <a:xfrm>
            <a:off x="7361650" y="2914425"/>
            <a:ext cx="3174175" cy="365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20" name="Google Shape;220;p28"/>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700" b="1"/>
              <a:t>Cylindrical Manipulator (RPP)</a:t>
            </a:r>
            <a:endParaRPr sz="2700" b="1"/>
          </a:p>
          <a:p>
            <a:pPr marL="0" lvl="0" indent="0" algn="just" rtl="0">
              <a:spcBef>
                <a:spcPts val="1200"/>
              </a:spcBef>
              <a:spcAft>
                <a:spcPts val="0"/>
              </a:spcAft>
              <a:buNone/>
            </a:pPr>
            <a:r>
              <a:rPr lang="en-US" sz="2700"/>
              <a:t>• The first joint is revolute and produces a rotation about the base, whereas the second and third joints are prismatic. </a:t>
            </a:r>
            <a:endParaRPr sz="2700"/>
          </a:p>
          <a:p>
            <a:pPr marL="0" lvl="0" indent="0" algn="just" rtl="0">
              <a:spcBef>
                <a:spcPts val="1200"/>
              </a:spcBef>
              <a:spcAft>
                <a:spcPts val="0"/>
              </a:spcAft>
              <a:buNone/>
            </a:pPr>
            <a:r>
              <a:rPr lang="en-US" sz="2700"/>
              <a:t>• The joint variables are the cylindrical coordinates of the end-effector with respect to the base. </a:t>
            </a:r>
            <a:endParaRPr sz="2700"/>
          </a:p>
          <a:p>
            <a:pPr marL="0" lvl="0" indent="0" algn="just" rtl="0">
              <a:spcBef>
                <a:spcPts val="1200"/>
              </a:spcBef>
              <a:spcAft>
                <a:spcPts val="0"/>
              </a:spcAft>
              <a:buNone/>
            </a:pPr>
            <a:r>
              <a:rPr lang="en-US" sz="2700"/>
              <a:t>• Its Rigid structure, allows large payloads and good repeatability.</a:t>
            </a:r>
            <a:endParaRPr sz="2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26" name="Google Shape;226;p29"/>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Spherical  Manipulator (RRP)</a:t>
            </a:r>
            <a:endParaRPr sz="2700" b="1"/>
          </a:p>
          <a:p>
            <a:pPr marL="0" lvl="0" indent="0" algn="just" rtl="0">
              <a:spcBef>
                <a:spcPts val="1200"/>
              </a:spcBef>
              <a:spcAft>
                <a:spcPts val="0"/>
              </a:spcAft>
              <a:buNone/>
            </a:pPr>
            <a:endParaRPr sz="2700"/>
          </a:p>
        </p:txBody>
      </p:sp>
      <p:pic>
        <p:nvPicPr>
          <p:cNvPr id="227" name="Google Shape;227;p29"/>
          <p:cNvPicPr preferRelativeResize="0"/>
          <p:nvPr/>
        </p:nvPicPr>
        <p:blipFill>
          <a:blip r:embed="rId3">
            <a:alphaModFix/>
          </a:blip>
          <a:stretch>
            <a:fillRect/>
          </a:stretch>
        </p:blipFill>
        <p:spPr>
          <a:xfrm>
            <a:off x="912400" y="2914425"/>
            <a:ext cx="5077351" cy="3528575"/>
          </a:xfrm>
          <a:prstGeom prst="rect">
            <a:avLst/>
          </a:prstGeom>
          <a:noFill/>
          <a:ln>
            <a:noFill/>
          </a:ln>
        </p:spPr>
      </p:pic>
      <p:pic>
        <p:nvPicPr>
          <p:cNvPr id="228" name="Google Shape;228;p29"/>
          <p:cNvPicPr preferRelativeResize="0"/>
          <p:nvPr/>
        </p:nvPicPr>
        <p:blipFill>
          <a:blip r:embed="rId4">
            <a:alphaModFix/>
          </a:blip>
          <a:stretch>
            <a:fillRect/>
          </a:stretch>
        </p:blipFill>
        <p:spPr>
          <a:xfrm>
            <a:off x="7361650" y="2914425"/>
            <a:ext cx="3750849" cy="352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2478114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34" name="Google Shape;234;p30"/>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Spherical (RRP) Manipulator </a:t>
            </a:r>
            <a:endParaRPr sz="2600" b="1"/>
          </a:p>
          <a:p>
            <a:pPr marL="0" lvl="0" indent="0" algn="just" rtl="0">
              <a:spcBef>
                <a:spcPts val="1200"/>
              </a:spcBef>
              <a:spcAft>
                <a:spcPts val="0"/>
              </a:spcAft>
              <a:buNone/>
            </a:pPr>
            <a:r>
              <a:rPr lang="en-US" sz="2400"/>
              <a:t>• It is a robot with two rotary joints and one prismatic joint. </a:t>
            </a:r>
            <a:endParaRPr sz="2400"/>
          </a:p>
          <a:p>
            <a:pPr marL="0" lvl="0" indent="0" algn="just" rtl="0">
              <a:spcBef>
                <a:spcPts val="1200"/>
              </a:spcBef>
              <a:spcAft>
                <a:spcPts val="0"/>
              </a:spcAft>
              <a:buNone/>
            </a:pPr>
            <a:r>
              <a:rPr lang="en-US" sz="2400"/>
              <a:t>• The spherical manipulator, also called polar manipulator, has three mutually perpendicular axes (has z0 , z1 , z2 mutually perpendicular). </a:t>
            </a:r>
            <a:endParaRPr sz="2400"/>
          </a:p>
          <a:p>
            <a:pPr marL="0" lvl="0" indent="0" algn="just" rtl="0">
              <a:spcBef>
                <a:spcPts val="1200"/>
              </a:spcBef>
              <a:spcAft>
                <a:spcPts val="0"/>
              </a:spcAft>
              <a:buNone/>
            </a:pPr>
            <a:r>
              <a:rPr lang="en-US" sz="2400"/>
              <a:t>• The joint variables are the spherical coordinates of the end-effector with respect to the base. </a:t>
            </a:r>
            <a:endParaRPr sz="2400"/>
          </a:p>
          <a:p>
            <a:pPr marL="0" lvl="0" indent="0" algn="just" rtl="0">
              <a:spcBef>
                <a:spcPts val="1200"/>
              </a:spcBef>
              <a:spcAft>
                <a:spcPts val="0"/>
              </a:spcAft>
              <a:buNone/>
            </a:pPr>
            <a:r>
              <a:rPr lang="en-US" sz="2400"/>
              <a:t>• Spherical manipulators have lost practicality in the workplace due to 6 axes articulated manipulators.</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40" name="Google Shape;240;p31"/>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Articulated  Manipulator (RRR)</a:t>
            </a:r>
            <a:endParaRPr sz="2700" b="1"/>
          </a:p>
          <a:p>
            <a:pPr marL="0" lvl="0" indent="0" algn="just" rtl="0">
              <a:spcBef>
                <a:spcPts val="1200"/>
              </a:spcBef>
              <a:spcAft>
                <a:spcPts val="0"/>
              </a:spcAft>
              <a:buNone/>
            </a:pPr>
            <a:endParaRPr sz="2700"/>
          </a:p>
        </p:txBody>
      </p:sp>
      <p:pic>
        <p:nvPicPr>
          <p:cNvPr id="241" name="Google Shape;241;p31"/>
          <p:cNvPicPr preferRelativeResize="0"/>
          <p:nvPr/>
        </p:nvPicPr>
        <p:blipFill>
          <a:blip r:embed="rId3">
            <a:alphaModFix/>
          </a:blip>
          <a:stretch>
            <a:fillRect/>
          </a:stretch>
        </p:blipFill>
        <p:spPr>
          <a:xfrm>
            <a:off x="6536575" y="2914425"/>
            <a:ext cx="4429300" cy="3474300"/>
          </a:xfrm>
          <a:prstGeom prst="rect">
            <a:avLst/>
          </a:prstGeom>
          <a:noFill/>
          <a:ln>
            <a:noFill/>
          </a:ln>
        </p:spPr>
      </p:pic>
      <p:pic>
        <p:nvPicPr>
          <p:cNvPr id="242" name="Google Shape;242;p31"/>
          <p:cNvPicPr preferRelativeResize="0"/>
          <p:nvPr/>
        </p:nvPicPr>
        <p:blipFill>
          <a:blip r:embed="rId4">
            <a:alphaModFix/>
          </a:blip>
          <a:stretch>
            <a:fillRect/>
          </a:stretch>
        </p:blipFill>
        <p:spPr>
          <a:xfrm>
            <a:off x="791854" y="2914425"/>
            <a:ext cx="3995446" cy="3474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48" name="Google Shape;248;p32"/>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Articulated Manipulators (RRR) </a:t>
            </a:r>
            <a:endParaRPr sz="2600" b="1"/>
          </a:p>
          <a:p>
            <a:pPr marL="0" lvl="0" indent="0" algn="just" rtl="0">
              <a:spcBef>
                <a:spcPts val="1200"/>
              </a:spcBef>
              <a:spcAft>
                <a:spcPts val="0"/>
              </a:spcAft>
              <a:buNone/>
            </a:pPr>
            <a:r>
              <a:rPr lang="en-US" sz="2600"/>
              <a:t>• The articulated manipulator is an industrial robot with rotary joints and is also called a revolute, or anthropomorphic manipulator. </a:t>
            </a:r>
            <a:endParaRPr sz="2600"/>
          </a:p>
          <a:p>
            <a:pPr marL="0" lvl="0" indent="0" algn="just" rtl="0">
              <a:spcBef>
                <a:spcPts val="1200"/>
              </a:spcBef>
              <a:spcAft>
                <a:spcPts val="0"/>
              </a:spcAft>
              <a:buNone/>
            </a:pPr>
            <a:r>
              <a:rPr lang="en-US" sz="2600"/>
              <a:t>• Articulated robots can range from simple two-jointed structures to systems with 10 or more interacting joints. </a:t>
            </a:r>
            <a:endParaRPr sz="2600"/>
          </a:p>
          <a:p>
            <a:pPr marL="0" lvl="0" indent="0" algn="just" rtl="0">
              <a:spcBef>
                <a:spcPts val="1200"/>
              </a:spcBef>
              <a:spcAft>
                <a:spcPts val="0"/>
              </a:spcAft>
              <a:buNone/>
            </a:pPr>
            <a:r>
              <a:rPr lang="en-US" sz="2600"/>
              <a:t>• Three revolute joints; the axes of second and third R joints are parallel, whereas the axis of first R joint is vertical. </a:t>
            </a:r>
            <a:endParaRPr sz="2600"/>
          </a:p>
          <a:p>
            <a:pPr marL="0" lvl="0" indent="0" algn="just" rtl="0">
              <a:spcBef>
                <a:spcPts val="1200"/>
              </a:spcBef>
              <a:spcAft>
                <a:spcPts val="0"/>
              </a:spcAft>
              <a:buNone/>
            </a:pPr>
            <a:r>
              <a:rPr lang="en-US" sz="2600"/>
              <a:t>• Relatively large movement freedom in a compact space.</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54" name="Google Shape;254;p33"/>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SCARA Manipulator (RRP and PRR)  </a:t>
            </a:r>
            <a:endParaRPr sz="2700" b="1"/>
          </a:p>
          <a:p>
            <a:pPr marL="0" lvl="0" indent="0" algn="just" rtl="0">
              <a:spcBef>
                <a:spcPts val="1200"/>
              </a:spcBef>
              <a:spcAft>
                <a:spcPts val="0"/>
              </a:spcAft>
              <a:buNone/>
            </a:pPr>
            <a:endParaRPr sz="2700"/>
          </a:p>
        </p:txBody>
      </p:sp>
      <p:pic>
        <p:nvPicPr>
          <p:cNvPr id="255" name="Google Shape;255;p33"/>
          <p:cNvPicPr preferRelativeResize="0"/>
          <p:nvPr/>
        </p:nvPicPr>
        <p:blipFill>
          <a:blip r:embed="rId3">
            <a:alphaModFix/>
          </a:blip>
          <a:stretch>
            <a:fillRect/>
          </a:stretch>
        </p:blipFill>
        <p:spPr>
          <a:xfrm>
            <a:off x="711250" y="3030650"/>
            <a:ext cx="5495650" cy="3578563"/>
          </a:xfrm>
          <a:prstGeom prst="rect">
            <a:avLst/>
          </a:prstGeom>
          <a:noFill/>
          <a:ln>
            <a:noFill/>
          </a:ln>
        </p:spPr>
      </p:pic>
      <p:pic>
        <p:nvPicPr>
          <p:cNvPr id="256" name="Google Shape;256;p33"/>
          <p:cNvPicPr preferRelativeResize="0"/>
          <p:nvPr/>
        </p:nvPicPr>
        <p:blipFill>
          <a:blip r:embed="rId4">
            <a:alphaModFix/>
          </a:blip>
          <a:stretch>
            <a:fillRect/>
          </a:stretch>
        </p:blipFill>
        <p:spPr>
          <a:xfrm>
            <a:off x="6359300" y="3030650"/>
            <a:ext cx="4753200" cy="3578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62" name="Google Shape;262;p34"/>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SCARA Manipulator (RRP) </a:t>
            </a:r>
            <a:endParaRPr sz="2600" b="1"/>
          </a:p>
          <a:p>
            <a:pPr marL="0" lvl="0" indent="0" algn="just" rtl="0">
              <a:spcBef>
                <a:spcPts val="1200"/>
              </a:spcBef>
              <a:spcAft>
                <a:spcPts val="0"/>
              </a:spcAft>
              <a:buNone/>
            </a:pPr>
            <a:r>
              <a:rPr lang="en-US" sz="2600"/>
              <a:t>• SCARA is the short for Selective Compliant Articulated Robot for Assembly. </a:t>
            </a:r>
            <a:endParaRPr sz="2600"/>
          </a:p>
          <a:p>
            <a:pPr marL="0" lvl="0" indent="0" algn="just" rtl="0">
              <a:spcBef>
                <a:spcPts val="1200"/>
              </a:spcBef>
              <a:spcAft>
                <a:spcPts val="0"/>
              </a:spcAft>
              <a:buNone/>
            </a:pPr>
            <a:r>
              <a:rPr lang="en-US" sz="2600"/>
              <a:t>• It is RRP but the axes are parallel (parallel z0 , z1 , z2 ). </a:t>
            </a:r>
            <a:endParaRPr sz="2600"/>
          </a:p>
          <a:p>
            <a:pPr marL="0" lvl="0" indent="0" algn="just" rtl="0">
              <a:spcBef>
                <a:spcPts val="1200"/>
              </a:spcBef>
              <a:spcAft>
                <a:spcPts val="0"/>
              </a:spcAft>
              <a:buNone/>
            </a:pPr>
            <a:r>
              <a:rPr lang="en-US" sz="2600"/>
              <a:t>• Specially designed for assembly operations. </a:t>
            </a:r>
            <a:endParaRPr sz="2600"/>
          </a:p>
          <a:p>
            <a:pPr marL="0" lvl="0" indent="0" algn="just" rtl="0">
              <a:spcBef>
                <a:spcPts val="1200"/>
              </a:spcBef>
              <a:spcAft>
                <a:spcPts val="0"/>
              </a:spcAft>
              <a:buNone/>
            </a:pPr>
            <a:r>
              <a:rPr lang="en-US" sz="2600"/>
              <a:t>• The SCARA construction allow for precise work and quick assembly or packaging.</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68" name="Google Shape;268;p35"/>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457200" lvl="0" indent="-406400" algn="just" rtl="0">
              <a:spcBef>
                <a:spcPts val="1200"/>
              </a:spcBef>
              <a:spcAft>
                <a:spcPts val="0"/>
              </a:spcAft>
              <a:buSzPts val="2800"/>
              <a:buChar char="-"/>
            </a:pPr>
            <a:r>
              <a:rPr lang="en-US" sz="2800"/>
              <a:t>each actuated joint is attached both to ground and to the end-effector</a:t>
            </a:r>
            <a:endParaRPr sz="2800"/>
          </a:p>
          <a:p>
            <a:pPr marL="457200" lvl="0" indent="-406400" algn="just" rtl="0">
              <a:spcBef>
                <a:spcPts val="0"/>
              </a:spcBef>
              <a:spcAft>
                <a:spcPts val="0"/>
              </a:spcAft>
              <a:buSzPts val="2800"/>
              <a:buChar char="-"/>
            </a:pPr>
            <a:r>
              <a:rPr lang="en-US" sz="2800"/>
              <a:t>There are 2 common types</a:t>
            </a:r>
            <a:endParaRPr sz="2800"/>
          </a:p>
          <a:p>
            <a:pPr marL="457200" lvl="0" indent="-406400" algn="just" rtl="0">
              <a:spcBef>
                <a:spcPts val="0"/>
              </a:spcBef>
              <a:spcAft>
                <a:spcPts val="0"/>
              </a:spcAft>
              <a:buSzPts val="2800"/>
              <a:buAutoNum type="alphaLcPeriod"/>
            </a:pPr>
            <a:r>
              <a:rPr lang="en-US" sz="2800"/>
              <a:t>Stewart or Gough Platform</a:t>
            </a:r>
            <a:endParaRPr sz="2800"/>
          </a:p>
          <a:p>
            <a:pPr marL="457200" lvl="0" indent="-406400" algn="just" rtl="0">
              <a:spcBef>
                <a:spcPts val="0"/>
              </a:spcBef>
              <a:spcAft>
                <a:spcPts val="0"/>
              </a:spcAft>
              <a:buSzPts val="2800"/>
              <a:buAutoNum type="alphaLcPeriod"/>
            </a:pPr>
            <a:r>
              <a:rPr lang="en-US" sz="2800"/>
              <a:t>Delta Manipulator</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74" name="Google Shape;274;p36"/>
          <p:cNvSpPr txBox="1">
            <a:spLocks noGrp="1"/>
          </p:cNvSpPr>
          <p:nvPr>
            <p:ph type="body" idx="4294967295"/>
          </p:nvPr>
        </p:nvSpPr>
        <p:spPr>
          <a:xfrm>
            <a:off x="0" y="1895475"/>
            <a:ext cx="7799388" cy="4511675"/>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457200" lvl="0" indent="-406400" algn="just" rtl="0">
              <a:spcBef>
                <a:spcPts val="1200"/>
              </a:spcBef>
              <a:spcAft>
                <a:spcPts val="0"/>
              </a:spcAft>
              <a:buSzPts val="2800"/>
              <a:buAutoNum type="alphaLcPeriod"/>
            </a:pPr>
            <a:r>
              <a:rPr lang="en-US" sz="2800" b="1"/>
              <a:t>Stewart or Gough Platform</a:t>
            </a:r>
            <a:endParaRPr sz="2800" b="1"/>
          </a:p>
          <a:p>
            <a:pPr marL="457200" lvl="0" indent="-406400" algn="just" rtl="0">
              <a:spcBef>
                <a:spcPts val="0"/>
              </a:spcBef>
              <a:spcAft>
                <a:spcPts val="0"/>
              </a:spcAft>
              <a:buSzPts val="2800"/>
              <a:buChar char="-"/>
            </a:pPr>
            <a:r>
              <a:rPr lang="en-US" sz="2800"/>
              <a:t>Gough invented it in 1947. 	Later on 1965, Stewart suggested that this type of manipulators are good type to use for flight simulators. Until now it is use for flight simulations.</a:t>
            </a:r>
            <a:endParaRPr sz="2800"/>
          </a:p>
          <a:p>
            <a:pPr marL="457200" lvl="0" indent="-406400" algn="just" rtl="0">
              <a:spcBef>
                <a:spcPts val="0"/>
              </a:spcBef>
              <a:spcAft>
                <a:spcPts val="0"/>
              </a:spcAft>
              <a:buSzPts val="2800"/>
              <a:buChar char="-"/>
            </a:pPr>
            <a:r>
              <a:rPr lang="en-US" sz="2800"/>
              <a:t>The platform itself is the end effector.</a:t>
            </a:r>
            <a:endParaRPr sz="2800"/>
          </a:p>
          <a:p>
            <a:pPr marL="457200" lvl="0" indent="-406400" algn="just" rtl="0">
              <a:spcBef>
                <a:spcPts val="0"/>
              </a:spcBef>
              <a:spcAft>
                <a:spcPts val="0"/>
              </a:spcAft>
              <a:buSzPts val="2800"/>
              <a:buChar char="-"/>
            </a:pPr>
            <a:r>
              <a:rPr lang="en-US" sz="2800"/>
              <a:t>The joints mostly consist of Prismatic Linear Joints and Hooke or Spherical joints</a:t>
            </a:r>
            <a:endParaRPr sz="2800"/>
          </a:p>
          <a:p>
            <a:pPr marL="914400" lvl="0" indent="0" algn="just" rtl="0">
              <a:spcBef>
                <a:spcPts val="1200"/>
              </a:spcBef>
              <a:spcAft>
                <a:spcPts val="0"/>
              </a:spcAft>
              <a:buNone/>
            </a:pPr>
            <a:endParaRPr sz="2800"/>
          </a:p>
        </p:txBody>
      </p:sp>
      <p:pic>
        <p:nvPicPr>
          <p:cNvPr id="275" name="Google Shape;275;p36"/>
          <p:cNvPicPr preferRelativeResize="0"/>
          <p:nvPr/>
        </p:nvPicPr>
        <p:blipFill>
          <a:blip r:embed="rId3">
            <a:alphaModFix/>
          </a:blip>
          <a:stretch>
            <a:fillRect/>
          </a:stretch>
        </p:blipFill>
        <p:spPr>
          <a:xfrm>
            <a:off x="8317825" y="2459975"/>
            <a:ext cx="3498500" cy="406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81" name="Google Shape;281;p37"/>
          <p:cNvSpPr txBox="1">
            <a:spLocks noGrp="1"/>
          </p:cNvSpPr>
          <p:nvPr>
            <p:ph type="body" idx="4294967295"/>
          </p:nvPr>
        </p:nvSpPr>
        <p:spPr>
          <a:xfrm>
            <a:off x="0" y="2130425"/>
            <a:ext cx="6653213"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0" lvl="0" indent="0" algn="just" rtl="0">
              <a:spcBef>
                <a:spcPts val="1200"/>
              </a:spcBef>
              <a:spcAft>
                <a:spcPts val="0"/>
              </a:spcAft>
              <a:buNone/>
            </a:pPr>
            <a:r>
              <a:rPr lang="en-US" sz="2800" b="1"/>
              <a:t>b. Delta Robot</a:t>
            </a:r>
            <a:endParaRPr sz="2800" b="1"/>
          </a:p>
          <a:p>
            <a:pPr marL="457200" lvl="0" indent="-406400" algn="just" rtl="0">
              <a:spcBef>
                <a:spcPts val="1200"/>
              </a:spcBef>
              <a:spcAft>
                <a:spcPts val="0"/>
              </a:spcAft>
              <a:buSzPts val="2800"/>
              <a:buChar char="-"/>
            </a:pPr>
            <a:r>
              <a:rPr lang="en-US" sz="2800"/>
              <a:t>mainly used in applications where the robot is picking products in groups and placing them in a container or in an assembly pattern</a:t>
            </a:r>
            <a:endParaRPr sz="2800"/>
          </a:p>
          <a:p>
            <a:pPr marL="457200" lvl="0" indent="-406400" algn="just" rtl="0">
              <a:spcBef>
                <a:spcPts val="0"/>
              </a:spcBef>
              <a:spcAft>
                <a:spcPts val="0"/>
              </a:spcAft>
              <a:buSzPts val="2800"/>
              <a:buChar char="-"/>
            </a:pPr>
            <a:r>
              <a:rPr lang="en-US" sz="2800"/>
              <a:t>Revolute joints are normally used for the joints.</a:t>
            </a:r>
            <a:endParaRPr sz="2800"/>
          </a:p>
        </p:txBody>
      </p:sp>
      <p:pic>
        <p:nvPicPr>
          <p:cNvPr id="282" name="Google Shape;282;p37"/>
          <p:cNvPicPr preferRelativeResize="0"/>
          <p:nvPr/>
        </p:nvPicPr>
        <p:blipFill>
          <a:blip r:embed="rId3">
            <a:alphaModFix/>
          </a:blip>
          <a:stretch>
            <a:fillRect/>
          </a:stretch>
        </p:blipFill>
        <p:spPr>
          <a:xfrm>
            <a:off x="7517300" y="2282800"/>
            <a:ext cx="4136175" cy="394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1;p17">
            <a:extLst>
              <a:ext uri="{FF2B5EF4-FFF2-40B4-BE49-F238E27FC236}">
                <a16:creationId xmlns:a16="http://schemas.microsoft.com/office/drawing/2014/main" id="{26CC199D-8F38-FF31-0E29-E7008CF29B6C}"/>
              </a:ext>
            </a:extLst>
          </p:cNvPr>
          <p:cNvSpPr txBox="1">
            <a:spLocks/>
          </p:cNvSpPr>
          <p:nvPr/>
        </p:nvSpPr>
        <p:spPr>
          <a:xfrm>
            <a:off x="659850" y="1771809"/>
            <a:ext cx="10872300" cy="4098000"/>
          </a:xfrm>
          <a:prstGeom prst="rect">
            <a:avLst/>
          </a:prstGeom>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82600" algn="just">
              <a:spcBef>
                <a:spcPts val="1200"/>
              </a:spcBef>
              <a:buSzPts val="4000"/>
              <a:buFont typeface="Arial" panose="020B0604020202020204" pitchFamily="34" charset="0"/>
              <a:buAutoNum type="arabicPeriod"/>
            </a:pPr>
            <a:r>
              <a:rPr lang="en-US" sz="4000" b="1" dirty="0"/>
              <a:t>Motion Characteristics</a:t>
            </a:r>
          </a:p>
          <a:p>
            <a:pPr marL="457200" indent="-482600" algn="just">
              <a:spcBef>
                <a:spcPts val="0"/>
              </a:spcBef>
              <a:buSzPts val="4000"/>
              <a:buFont typeface="Arial" panose="020B0604020202020204" pitchFamily="34" charset="0"/>
              <a:buAutoNum type="arabicPeriod"/>
            </a:pPr>
            <a:r>
              <a:rPr lang="en-US" sz="4000" b="1" dirty="0"/>
              <a:t>Power Source</a:t>
            </a:r>
          </a:p>
          <a:p>
            <a:pPr marL="457200" indent="-482600" algn="just">
              <a:spcBef>
                <a:spcPts val="0"/>
              </a:spcBef>
              <a:buSzPts val="4000"/>
              <a:buFont typeface="Arial" panose="020B0604020202020204" pitchFamily="34" charset="0"/>
              <a:buAutoNum type="arabicPeriod"/>
            </a:pPr>
            <a:r>
              <a:rPr lang="en-US" sz="4000" b="1" dirty="0"/>
              <a:t>Control Methods</a:t>
            </a:r>
          </a:p>
          <a:p>
            <a:pPr marL="457200" indent="-482600" algn="just">
              <a:spcBef>
                <a:spcPts val="0"/>
              </a:spcBef>
              <a:buSzPts val="4000"/>
              <a:buFont typeface="Arial" panose="020B0604020202020204" pitchFamily="34" charset="0"/>
              <a:buAutoNum type="arabicPeriod"/>
            </a:pPr>
            <a:r>
              <a:rPr lang="en-US" sz="4000" b="1" dirty="0"/>
              <a:t>Orientation of Joints</a:t>
            </a:r>
          </a:p>
          <a:p>
            <a:pPr marL="457200" indent="-482600" algn="just">
              <a:spcBef>
                <a:spcPts val="0"/>
              </a:spcBef>
              <a:buSzPts val="4000"/>
              <a:buFont typeface="Arial" panose="020B0604020202020204" pitchFamily="34" charset="0"/>
              <a:buAutoNum type="arabicPeriod"/>
            </a:pPr>
            <a:r>
              <a:rPr lang="en-US" sz="4000" b="1" dirty="0"/>
              <a:t>Number of DOF</a:t>
            </a:r>
          </a:p>
        </p:txBody>
      </p:sp>
    </p:spTree>
    <p:extLst>
      <p:ext uri="{BB962C8B-B14F-4D97-AF65-F5344CB8AC3E}">
        <p14:creationId xmlns:p14="http://schemas.microsoft.com/office/powerpoint/2010/main" val="155738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Motion Characteristics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53119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p:nvPr/>
        </p:nvSpPr>
        <p:spPr>
          <a:xfrm>
            <a:off x="7940850" y="3571475"/>
            <a:ext cx="3229500" cy="260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txBox="1">
            <a:spLocks noGrp="1"/>
          </p:cNvSpPr>
          <p:nvPr>
            <p:ph type="title" idx="4294967295"/>
          </p:nvPr>
        </p:nvSpPr>
        <p:spPr>
          <a:xfrm>
            <a:off x="2817813" y="798513"/>
            <a:ext cx="9374187" cy="1331912"/>
          </a:xfrm>
          <a:prstGeom prst="rect">
            <a:avLst/>
          </a:prstGeom>
          <a:noFill/>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Arial"/>
              <a:buNone/>
            </a:pPr>
            <a:r>
              <a:rPr lang="en-US" sz="3900">
                <a:solidFill>
                  <a:srgbClr val="000000"/>
                </a:solidFill>
              </a:rPr>
              <a:t>Types of Mechanical Manipulator based on Motion Characteristics</a:t>
            </a:r>
            <a:endParaRPr sz="1900">
              <a:solidFill>
                <a:srgbClr val="000000"/>
              </a:solidFill>
            </a:endParaRPr>
          </a:p>
        </p:txBody>
      </p:sp>
      <p:sp>
        <p:nvSpPr>
          <p:cNvPr id="148" name="Google Shape;148;p18"/>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Planar manipulator: </a:t>
            </a:r>
            <a:r>
              <a:rPr lang="en-US" sz="3100"/>
              <a:t>A manipulator is called a planar manipulator if all the moving links move in planes parallel to one another. </a:t>
            </a:r>
            <a:endParaRPr sz="3100"/>
          </a:p>
        </p:txBody>
      </p:sp>
      <p:pic>
        <p:nvPicPr>
          <p:cNvPr id="149" name="Google Shape;149;p18"/>
          <p:cNvPicPr preferRelativeResize="0"/>
          <p:nvPr/>
        </p:nvPicPr>
        <p:blipFill>
          <a:blip r:embed="rId3">
            <a:alphaModFix/>
          </a:blip>
          <a:stretch>
            <a:fillRect/>
          </a:stretch>
        </p:blipFill>
        <p:spPr>
          <a:xfrm>
            <a:off x="4164275" y="3671550"/>
            <a:ext cx="2861700" cy="2434925"/>
          </a:xfrm>
          <a:prstGeom prst="rect">
            <a:avLst/>
          </a:prstGeom>
          <a:noFill/>
          <a:ln>
            <a:noFill/>
          </a:ln>
        </p:spPr>
      </p:pic>
      <p:sp>
        <p:nvSpPr>
          <p:cNvPr id="150" name="Google Shape;150;p18"/>
          <p:cNvSpPr/>
          <p:nvPr/>
        </p:nvSpPr>
        <p:spPr>
          <a:xfrm>
            <a:off x="4585300" y="6420225"/>
            <a:ext cx="2019648" cy="377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RR Planar Manipulator</a:t>
            </a:r>
          </a:p>
        </p:txBody>
      </p:sp>
      <p:pic>
        <p:nvPicPr>
          <p:cNvPr id="151" name="Google Shape;151;p18"/>
          <p:cNvPicPr preferRelativeResize="0"/>
          <p:nvPr/>
        </p:nvPicPr>
        <p:blipFill>
          <a:blip r:embed="rId4">
            <a:alphaModFix/>
          </a:blip>
          <a:stretch>
            <a:fillRect/>
          </a:stretch>
        </p:blipFill>
        <p:spPr>
          <a:xfrm>
            <a:off x="8124750" y="3722738"/>
            <a:ext cx="2861700" cy="2299982"/>
          </a:xfrm>
          <a:prstGeom prst="rect">
            <a:avLst/>
          </a:prstGeom>
          <a:noFill/>
          <a:ln>
            <a:noFill/>
          </a:ln>
        </p:spPr>
      </p:pic>
      <p:sp>
        <p:nvSpPr>
          <p:cNvPr id="152" name="Google Shape;152;p18"/>
          <p:cNvSpPr/>
          <p:nvPr/>
        </p:nvSpPr>
        <p:spPr>
          <a:xfrm>
            <a:off x="8587875" y="6420225"/>
            <a:ext cx="2198685" cy="377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Planar Delta Manipulator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solidFill>
                  <a:srgbClr val="000000"/>
                </a:solidFill>
              </a:rPr>
              <a:t>Types of Mechanical Manipulator based on Motion Characteristics</a:t>
            </a:r>
            <a:endParaRPr sz="1900">
              <a:solidFill>
                <a:srgbClr val="000000"/>
              </a:solidFill>
            </a:endParaRPr>
          </a:p>
        </p:txBody>
      </p:sp>
      <p:sp>
        <p:nvSpPr>
          <p:cNvPr id="158" name="Google Shape;158;p19"/>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Spatial manipulator: </a:t>
            </a:r>
            <a:r>
              <a:rPr lang="en-US" sz="3100"/>
              <a:t>A manipulator is called a spatial manipulator if at least one of the links of the mechanism possesses a general spatial motion. </a:t>
            </a:r>
            <a:endParaRPr sz="3100"/>
          </a:p>
        </p:txBody>
      </p:sp>
      <p:sp>
        <p:nvSpPr>
          <p:cNvPr id="159" name="Google Shape;159;p19"/>
          <p:cNvSpPr/>
          <p:nvPr/>
        </p:nvSpPr>
        <p:spPr>
          <a:xfrm>
            <a:off x="8033813" y="6420225"/>
            <a:ext cx="2728363" cy="38245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Articulated Spatial Manipulator</a:t>
            </a:r>
          </a:p>
        </p:txBody>
      </p:sp>
      <p:pic>
        <p:nvPicPr>
          <p:cNvPr id="160" name="Google Shape;160;p19"/>
          <p:cNvPicPr preferRelativeResize="0"/>
          <p:nvPr/>
        </p:nvPicPr>
        <p:blipFill>
          <a:blip r:embed="rId3">
            <a:alphaModFix/>
          </a:blip>
          <a:stretch>
            <a:fillRect/>
          </a:stretch>
        </p:blipFill>
        <p:spPr>
          <a:xfrm>
            <a:off x="7683500" y="3734472"/>
            <a:ext cx="3429000" cy="252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Power Source</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832483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solidFill>
                  <a:srgbClr val="980000"/>
                </a:solidFill>
              </a:rPr>
              <a:t>Types of Mechanical Manipulator based on Power Source</a:t>
            </a:r>
            <a:endParaRPr sz="1900">
              <a:solidFill>
                <a:srgbClr val="980000"/>
              </a:solidFill>
            </a:endParaRPr>
          </a:p>
        </p:txBody>
      </p:sp>
      <p:sp>
        <p:nvSpPr>
          <p:cNvPr id="166" name="Google Shape;166;p20"/>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b="1"/>
              <a:t>Electrically powered: </a:t>
            </a:r>
            <a:r>
              <a:rPr lang="en-US" sz="2500"/>
              <a:t>Robots driven by DC- or AC-servo motors are increasingly popular since they are cheap, clean and quiet. </a:t>
            </a:r>
            <a:endParaRPr sz="2500"/>
          </a:p>
          <a:p>
            <a:pPr marL="0" lvl="0" indent="0" algn="just" rtl="0">
              <a:spcBef>
                <a:spcPts val="1200"/>
              </a:spcBef>
              <a:spcAft>
                <a:spcPts val="0"/>
              </a:spcAft>
              <a:buNone/>
            </a:pPr>
            <a:r>
              <a:rPr lang="en-US" sz="2500" b="1"/>
              <a:t>Hydraulically powered</a:t>
            </a:r>
            <a:r>
              <a:rPr lang="en-US" sz="2500"/>
              <a:t>: Hydraulic actuators are known for lifting heavy loads. However, the hydraulic robots tend to leak hydraulic fluid, require much more peripheral equipment and maintenance, and they are noisy.</a:t>
            </a:r>
            <a:endParaRPr sz="2500"/>
          </a:p>
          <a:p>
            <a:pPr marL="0" lvl="0" indent="0" algn="just" rtl="0">
              <a:spcBef>
                <a:spcPts val="1200"/>
              </a:spcBef>
              <a:spcAft>
                <a:spcPts val="0"/>
              </a:spcAft>
              <a:buNone/>
            </a:pPr>
            <a:r>
              <a:rPr lang="en-US" sz="2500" b="1"/>
              <a:t>Pneumatically powered:</a:t>
            </a:r>
            <a:r>
              <a:rPr lang="en-US" sz="2500"/>
              <a:t> Pneumatic robots are inexpensive, unrivalled in their speed response and simple, but cannot be controlled precisely. As a result, pneumatic robots are limited in their range of applications.</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Control Methods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460148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1282</Words>
  <Application>Microsoft Office PowerPoint</Application>
  <PresentationFormat>Widescreen</PresentationFormat>
  <Paragraphs>122</Paragraphs>
  <Slides>27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Rockwell</vt:lpstr>
      <vt:lpstr>Söhne</vt:lpstr>
      <vt:lpstr>Office Theme</vt:lpstr>
      <vt:lpstr>PowerPoint Presentation</vt:lpstr>
      <vt:lpstr>PowerPoint Presentation</vt:lpstr>
      <vt:lpstr>PowerPoint Presentation</vt:lpstr>
      <vt:lpstr>PowerPoint Presentation</vt:lpstr>
      <vt:lpstr>Types of Mechanical Manipulator based on Motion Characteristics</vt:lpstr>
      <vt:lpstr>Types of Mechanical Manipulator based on Motion Characteristics</vt:lpstr>
      <vt:lpstr>PowerPoint Presentation</vt:lpstr>
      <vt:lpstr>Types of Mechanical Manipulator based on Power Source</vt:lpstr>
      <vt:lpstr>PowerPoint Presentation</vt:lpstr>
      <vt:lpstr>Types of Mechanical Manipulator based on Control Methods</vt:lpstr>
      <vt:lpstr>Types of Mechanical Manipulator based on Control Methods</vt:lpstr>
      <vt:lpstr>Types of Mechanical Manipulator based on Control Methods</vt:lpstr>
      <vt:lpstr>PowerPoint Presentation</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Mikko De Torres</dc:creator>
  <cp:lastModifiedBy>Mikko De Torres</cp:lastModifiedBy>
  <cp:revision>17</cp:revision>
  <cp:lastPrinted>2024-12-21T03:33:30Z</cp:lastPrinted>
  <dcterms:created xsi:type="dcterms:W3CDTF">2023-08-09T14:03:32Z</dcterms:created>
  <dcterms:modified xsi:type="dcterms:W3CDTF">2024-12-21T03:36:13Z</dcterms:modified>
</cp:coreProperties>
</file>